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dvent Pro" panose="020B0604020202020204" charset="0"/>
      <p:regular r:id="rId11"/>
    </p:embeddedFont>
    <p:embeddedFont>
      <p:font typeface="Agrandir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idact Gothic" panose="020B0604020202020204" charset="0"/>
      <p:regular r:id="rId17"/>
    </p:embeddedFont>
    <p:embeddedFont>
      <p:font typeface="Montserrat Bold" panose="020B0604020202020204" charset="0"/>
      <p:regular r:id="rId18"/>
    </p:embeddedFont>
    <p:embeddedFont>
      <p:font typeface="Open Sans 1" panose="020B0604020202020204" charset="0"/>
      <p:regular r:id="rId19"/>
    </p:embeddedFont>
    <p:embeddedFont>
      <p:font typeface="Open Sans 1 Bold" panose="020B0604020202020204" charset="0"/>
      <p:regular r:id="rId20"/>
    </p:embeddedFont>
    <p:embeddedFont>
      <p:font typeface="Open Sans 2" panose="020B0604020202020204" charset="0"/>
      <p:regular r:id="rId21"/>
    </p:embeddedFont>
    <p:embeddedFont>
      <p:font typeface="Ubuntu" panose="020B0604020202020204" charset="0"/>
      <p:regular r:id="rId22"/>
    </p:embeddedFont>
    <p:embeddedFont>
      <p:font typeface="Ubuntu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SoftMindsKoinsep/Introduction-WordPress-1-O-1" TargetMode="Externa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oftminds.gr/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719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051466"/>
            <a:ext cx="12503082" cy="10287000"/>
            <a:chOff x="0" y="0"/>
            <a:chExt cx="6184570" cy="5088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E7FFF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r="-1174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7931">
                <a:alpha val="8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30871" y="632077"/>
            <a:ext cx="2918590" cy="1253590"/>
          </a:xfrm>
          <a:custGeom>
            <a:avLst/>
            <a:gdLst/>
            <a:ahLst/>
            <a:cxnLst/>
            <a:rect l="l" t="t" r="r" b="b"/>
            <a:pathLst>
              <a:path w="2918590" h="1253590">
                <a:moveTo>
                  <a:pt x="0" y="0"/>
                </a:moveTo>
                <a:lnTo>
                  <a:pt x="2918590" y="0"/>
                </a:lnTo>
                <a:lnTo>
                  <a:pt x="2918590" y="1253590"/>
                </a:lnTo>
                <a:lnTo>
                  <a:pt x="0" y="1253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10130" y="7705715"/>
            <a:ext cx="2231819" cy="2231819"/>
          </a:xfrm>
          <a:custGeom>
            <a:avLst/>
            <a:gdLst/>
            <a:ahLst/>
            <a:cxnLst/>
            <a:rect l="l" t="t" r="r" b="b"/>
            <a:pathLst>
              <a:path w="2231819" h="2231819">
                <a:moveTo>
                  <a:pt x="0" y="0"/>
                </a:moveTo>
                <a:lnTo>
                  <a:pt x="2231819" y="0"/>
                </a:lnTo>
                <a:lnTo>
                  <a:pt x="2231819" y="2231819"/>
                </a:lnTo>
                <a:lnTo>
                  <a:pt x="0" y="2231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729750" y="848618"/>
            <a:ext cx="5577175" cy="58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27/11/2024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30871" y="2754030"/>
            <a:ext cx="9428195" cy="5534978"/>
            <a:chOff x="0" y="0"/>
            <a:chExt cx="12570926" cy="737997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5549689"/>
              <a:ext cx="12570926" cy="1830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Soft Minds</a:t>
              </a:r>
            </a:p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ΚΟΙΝΣΕΠ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570926" cy="544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710"/>
                </a:lnSpc>
              </a:pPr>
              <a:r>
                <a:rPr lang="en-US" sz="8925" b="1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Introduction</a:t>
              </a:r>
            </a:p>
            <a:p>
              <a:pPr algn="l">
                <a:lnSpc>
                  <a:spcPts val="10710"/>
                </a:lnSpc>
              </a:pPr>
              <a:r>
                <a:rPr lang="en-US" sz="8925" b="1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WordPress</a:t>
              </a:r>
            </a:p>
            <a:p>
              <a:pPr algn="l">
                <a:lnSpc>
                  <a:spcPts val="10710"/>
                </a:lnSpc>
              </a:pPr>
              <a:r>
                <a:rPr lang="en-US" sz="8925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 O 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8410" y="0"/>
            <a:ext cx="12259590" cy="2566292"/>
          </a:xfrm>
          <a:custGeom>
            <a:avLst/>
            <a:gdLst/>
            <a:ahLst/>
            <a:cxnLst/>
            <a:rect l="l" t="t" r="r" b="b"/>
            <a:pathLst>
              <a:path w="12259590" h="2566292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857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A864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6505" cy="187305"/>
            </a:xfrm>
            <a:custGeom>
              <a:avLst/>
              <a:gdLst/>
              <a:ahLst/>
              <a:cxnLst/>
              <a:rect l="l" t="t" r="r" b="b"/>
              <a:pathLst>
                <a:path w="736505" h="1873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2B5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28575"/>
              <a:ext cx="482505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958279" y="4624383"/>
          <a:ext cx="7479588" cy="5010150"/>
        </p:xfrm>
        <a:graphic>
          <a:graphicData uri="http://schemas.openxmlformats.org/drawingml/2006/table">
            <a:tbl>
              <a:tblPr/>
              <a:tblGrid>
                <a:gridCol w="194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About the Company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Our Mission and Vision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Our Services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6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The Creative Process of Building a Website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Hands ON 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79712" y="4654184"/>
          <a:ext cx="7479588" cy="1829691"/>
        </p:xfrm>
        <a:graphic>
          <a:graphicData uri="http://schemas.openxmlformats.org/drawingml/2006/table">
            <a:tbl>
              <a:tblPr/>
              <a:tblGrid>
                <a:gridCol w="194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290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8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Connect with us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786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9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Thank you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028700" y="995362"/>
            <a:ext cx="466937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spc="263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AGENDA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348711" y="1733502"/>
            <a:ext cx="6910589" cy="1712647"/>
            <a:chOff x="0" y="0"/>
            <a:chExt cx="5213448" cy="12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13448" cy="1292046"/>
            </a:xfrm>
            <a:custGeom>
              <a:avLst/>
              <a:gdLst/>
              <a:ahLst/>
              <a:cxnLst/>
              <a:rect l="l" t="t" r="r" b="b"/>
              <a:pathLst>
                <a:path w="5213448" h="1292046">
                  <a:moveTo>
                    <a:pt x="33609" y="0"/>
                  </a:moveTo>
                  <a:lnTo>
                    <a:pt x="5179839" y="0"/>
                  </a:lnTo>
                  <a:cubicBezTo>
                    <a:pt x="5198401" y="0"/>
                    <a:pt x="5213448" y="15047"/>
                    <a:pt x="5213448" y="33609"/>
                  </a:cubicBezTo>
                  <a:lnTo>
                    <a:pt x="5213448" y="1258437"/>
                  </a:lnTo>
                  <a:cubicBezTo>
                    <a:pt x="5213448" y="1276998"/>
                    <a:pt x="5198401" y="1292046"/>
                    <a:pt x="5179839" y="1292046"/>
                  </a:cubicBezTo>
                  <a:lnTo>
                    <a:pt x="33609" y="1292046"/>
                  </a:lnTo>
                  <a:cubicBezTo>
                    <a:pt x="15047" y="1292046"/>
                    <a:pt x="0" y="1276998"/>
                    <a:pt x="0" y="1258437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213448" cy="132062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 err="1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Μέσ</a:t>
              </a:r>
              <a:r>
                <a:rPr lang="en-US" sz="1800" dirty="0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α στην παρουσίαση υπάρχουν σύνδεσμοι που θα σας βοηθήσουν στην υλοποίηση του workshop</a:t>
              </a:r>
            </a:p>
            <a:p>
              <a:pPr algn="ctr">
                <a:lnSpc>
                  <a:spcPts val="2520"/>
                </a:lnSpc>
              </a:pPr>
              <a:endParaRPr lang="en-US" sz="1800" dirty="0">
                <a:solidFill>
                  <a:srgbClr val="2B2B2B"/>
                </a:solidFill>
                <a:latin typeface="Open Sans 1"/>
                <a:ea typeface="Open Sans 1"/>
                <a:cs typeface="Open Sans 1"/>
                <a:sym typeface="Open Sans 1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dirty="0" err="1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Μη</a:t>
              </a:r>
              <a:r>
                <a:rPr lang="en-US" sz="1800" dirty="0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800" dirty="0" err="1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διστάσετε</a:t>
              </a:r>
              <a:r>
                <a:rPr lang="en-US" sz="1800" dirty="0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να </a:t>
              </a:r>
              <a:r>
                <a:rPr lang="en-US" sz="1800" dirty="0" err="1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κάνετε</a:t>
              </a:r>
              <a:r>
                <a:rPr lang="en-US" sz="1800" dirty="0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800" dirty="0" err="1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ερωτήσεις</a:t>
              </a:r>
              <a:r>
                <a:rPr lang="en-US" sz="1800" dirty="0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!!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41639" y="419100"/>
            <a:ext cx="728574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US</a:t>
            </a: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6955926" y="2404773"/>
            <a:ext cx="551923" cy="473185"/>
            <a:chOff x="0" y="0"/>
            <a:chExt cx="812800" cy="6968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6845"/>
            </a:xfrm>
            <a:custGeom>
              <a:avLst/>
              <a:gdLst/>
              <a:ahLst/>
              <a:cxnLst/>
              <a:rect l="l" t="t" r="r" b="b"/>
              <a:pathLst>
                <a:path w="812800" h="696845">
                  <a:moveTo>
                    <a:pt x="406400" y="696845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96845"/>
                  </a:lnTo>
                  <a:close/>
                </a:path>
              </a:pathLst>
            </a:custGeom>
            <a:solidFill>
              <a:srgbClr val="E7FFF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40250"/>
              <a:ext cx="558800" cy="333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41639" y="4103399"/>
            <a:ext cx="10012526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Η ομάδα μας στοχεύει στη πραγματοποίηση πρωτότυπων ιδεών.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41639" y="2289204"/>
            <a:ext cx="10012526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Όλα τα μελή της ΚΟΙΝΣΕΠ είναι νέοι προγραμματιστές με δίψα για δημιουργία και εξέλιξη.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6955926" y="4218968"/>
            <a:ext cx="551923" cy="473185"/>
            <a:chOff x="0" y="0"/>
            <a:chExt cx="812800" cy="6968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6845"/>
            </a:xfrm>
            <a:custGeom>
              <a:avLst/>
              <a:gdLst/>
              <a:ahLst/>
              <a:cxnLst/>
              <a:rect l="l" t="t" r="r" b="b"/>
              <a:pathLst>
                <a:path w="812800" h="696845">
                  <a:moveTo>
                    <a:pt x="406400" y="696845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96845"/>
                  </a:lnTo>
                  <a:close/>
                </a:path>
              </a:pathLst>
            </a:custGeom>
            <a:solidFill>
              <a:srgbClr val="E7FFF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40250"/>
              <a:ext cx="558800" cy="333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39823" y="8706485"/>
            <a:ext cx="5765006" cy="1580515"/>
            <a:chOff x="0" y="0"/>
            <a:chExt cx="7686674" cy="210735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686674" cy="2107354"/>
              <a:chOff x="0" y="0"/>
              <a:chExt cx="1049690" cy="2877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49690" cy="287780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28778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287780"/>
                    </a:lnTo>
                    <a:lnTo>
                      <a:pt x="0" y="28778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4793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27000" y="-76200"/>
                <a:ext cx="795690" cy="3639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942883" y="408940"/>
              <a:ext cx="2698286" cy="1194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79"/>
                </a:lnSpc>
              </a:pPr>
              <a:r>
                <a:rPr lang="en-US" sz="25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Soft Minds</a:t>
              </a:r>
            </a:p>
            <a:p>
              <a:pPr marL="0" lvl="0" indent="0" algn="r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Since 2023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41639" y="5917594"/>
            <a:ext cx="10012526" cy="168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Μέλημα μας, η δημιουργία μιας κοινότητας  οπού νέοι θα ζητούν ελεύθερα βοήθεια και καθοδήγηση στον απαιτητικό χώρο της πληροφορικής.</a:t>
            </a:r>
          </a:p>
        </p:txBody>
      </p:sp>
      <p:grpSp>
        <p:nvGrpSpPr>
          <p:cNvPr id="18" name="Group 18"/>
          <p:cNvGrpSpPr/>
          <p:nvPr/>
        </p:nvGrpSpPr>
        <p:grpSpPr>
          <a:xfrm rot="-5400000">
            <a:off x="6955926" y="6060523"/>
            <a:ext cx="551923" cy="473185"/>
            <a:chOff x="0" y="0"/>
            <a:chExt cx="812800" cy="6968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6845"/>
            </a:xfrm>
            <a:custGeom>
              <a:avLst/>
              <a:gdLst/>
              <a:ahLst/>
              <a:cxnLst/>
              <a:rect l="l" t="t" r="r" b="b"/>
              <a:pathLst>
                <a:path w="812800" h="696845">
                  <a:moveTo>
                    <a:pt x="406400" y="696845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96845"/>
                  </a:lnTo>
                  <a:close/>
                </a:path>
              </a:pathLst>
            </a:custGeom>
            <a:solidFill>
              <a:srgbClr val="E7FFF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40250"/>
              <a:ext cx="558800" cy="333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63165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28575"/>
                <a:ext cx="795690" cy="215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94665"/>
              <a:ext cx="2698286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let’s work together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39587" y="15541"/>
            <a:ext cx="15080946" cy="10271459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DA864D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7313" t="-1370" b="-367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689852"/>
            <a:ext cx="4578325" cy="1073376"/>
            <a:chOff x="0" y="0"/>
            <a:chExt cx="1205814" cy="282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163165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205814" cy="349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Mission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99226" y="3689852"/>
            <a:ext cx="4578325" cy="1073376"/>
            <a:chOff x="0" y="0"/>
            <a:chExt cx="1205814" cy="282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163165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205814" cy="349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Vision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A864D">
                <a:alpha val="8000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1439135"/>
            <a:ext cx="12627597" cy="2036604"/>
            <a:chOff x="0" y="0"/>
            <a:chExt cx="16836795" cy="271547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525"/>
              <a:ext cx="16836795" cy="1628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89"/>
                </a:lnSpc>
              </a:pPr>
              <a:r>
                <a:rPr lang="en-US" sz="8074" spc="250">
                  <a:solidFill>
                    <a:srgbClr val="2B2B2B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OUR MISSION AND VISION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54318"/>
              <a:ext cx="13798468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4934677"/>
            <a:ext cx="4578325" cy="374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B2B2B"/>
                </a:solidFill>
                <a:latin typeface="Open Sans 1"/>
                <a:ea typeface="Open Sans 1"/>
                <a:cs typeface="Open Sans 1"/>
                <a:sym typeface="Open Sans 1"/>
              </a:rPr>
              <a:t>Η αποστολή της ΚΟΙΝΣΕΠ SoftMinds είναι η δημιουργία καινοτόμων λύσεων που συμβάλλουν στην κοινωνική πρόοδο και την ενίσχυση της κοινωνικής συνοχής.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B2B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Άμεσο στόχο </a:t>
            </a:r>
            <a:r>
              <a:rPr lang="en-US" sz="2400">
                <a:solidFill>
                  <a:srgbClr val="2B2B2B"/>
                </a:solidFill>
                <a:latin typeface="Open Sans 1"/>
                <a:ea typeface="Open Sans 1"/>
                <a:cs typeface="Open Sans 1"/>
                <a:sym typeface="Open Sans 1"/>
              </a:rPr>
              <a:t>αποτελεί η δημιουργία θέσεων εργασίας για νέους προγραμματιστές.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99226" y="4934677"/>
            <a:ext cx="4578325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B2B2B"/>
                </a:solidFill>
                <a:latin typeface="Open Sans 1"/>
                <a:ea typeface="Open Sans 1"/>
                <a:cs typeface="Open Sans 1"/>
                <a:sym typeface="Open Sans 1"/>
              </a:rPr>
              <a:t>Το όραμά μας είναι ένας κόσμος όπου η τεχνολογία λειτουργεί ως μέσο για την προώθηση της ισότητας, της </a:t>
            </a:r>
            <a:r>
              <a:rPr lang="en-US" sz="2400" b="1">
                <a:solidFill>
                  <a:srgbClr val="2B2B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εκπαίδευσης </a:t>
            </a:r>
            <a:r>
              <a:rPr lang="en-US" sz="2400">
                <a:solidFill>
                  <a:srgbClr val="2B2B2B"/>
                </a:solidFill>
                <a:latin typeface="Open Sans 1"/>
                <a:ea typeface="Open Sans 1"/>
                <a:cs typeface="Open Sans 1"/>
                <a:sym typeface="Open Sans 1"/>
              </a:rPr>
              <a:t>και της κοινωνικής ένταξης.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853991" y="3723647"/>
          <a:ext cx="11405309" cy="5950936"/>
        </p:xfrm>
        <a:graphic>
          <a:graphicData uri="http://schemas.openxmlformats.org/drawingml/2006/table">
            <a:tbl>
              <a:tblPr/>
              <a:tblGrid>
                <a:gridCol w="1140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28274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ΑΝΑΠΤΥΞΗ ΙΣΤΟΣΕΛΙΔΩΝ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717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GRAPHIC DESIGN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717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ΑΝΑΠΤΥΞΗ ΠΑΙΧΝΙΔΙΩΝ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717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ΑΝΑΠΤΥΞΗ ΕΦΑΡΜΟΓΩΝ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2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ΨΗΦΙΑΚΑ ΕΡΓΑΛΕΙΑ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0" y="0"/>
            <a:ext cx="4477382" cy="10287000"/>
          </a:xfrm>
          <a:custGeom>
            <a:avLst/>
            <a:gdLst/>
            <a:ahLst/>
            <a:cxnLst/>
            <a:rect l="l" t="t" r="r" b="b"/>
            <a:pathLst>
              <a:path w="4477382" h="10287000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r="-4569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63165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28575"/>
                <a:ext cx="795690" cy="215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033168" y="494665"/>
              <a:ext cx="2698286" cy="37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OUR SERVICES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212646" y="4139829"/>
            <a:ext cx="641344" cy="464173"/>
          </a:xfrm>
          <a:custGeom>
            <a:avLst/>
            <a:gdLst/>
            <a:ahLst/>
            <a:cxnLst/>
            <a:rect l="l" t="t" r="r" b="b"/>
            <a:pathLst>
              <a:path w="641344" h="464173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12646" y="5359943"/>
            <a:ext cx="641344" cy="464173"/>
          </a:xfrm>
          <a:custGeom>
            <a:avLst/>
            <a:gdLst/>
            <a:ahLst/>
            <a:cxnLst/>
            <a:rect l="l" t="t" r="r" b="b"/>
            <a:pathLst>
              <a:path w="641344" h="464173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12646" y="6447978"/>
            <a:ext cx="641344" cy="464173"/>
          </a:xfrm>
          <a:custGeom>
            <a:avLst/>
            <a:gdLst/>
            <a:ahLst/>
            <a:cxnLst/>
            <a:rect l="l" t="t" r="r" b="b"/>
            <a:pathLst>
              <a:path w="641344" h="464173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12646" y="7540801"/>
            <a:ext cx="641344" cy="464173"/>
          </a:xfrm>
          <a:custGeom>
            <a:avLst/>
            <a:gdLst/>
            <a:ahLst/>
            <a:cxnLst/>
            <a:rect l="l" t="t" r="r" b="b"/>
            <a:pathLst>
              <a:path w="641344" h="464173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12646" y="8517698"/>
            <a:ext cx="641344" cy="464173"/>
          </a:xfrm>
          <a:custGeom>
            <a:avLst/>
            <a:gdLst/>
            <a:ahLst/>
            <a:cxnLst/>
            <a:rect l="l" t="t" r="r" b="b"/>
            <a:pathLst>
              <a:path w="641344" h="464173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907890" y="6912151"/>
            <a:ext cx="7555842" cy="3482406"/>
            <a:chOff x="0" y="0"/>
            <a:chExt cx="406400" cy="1873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7931">
                <a:alpha val="8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539230" y="-3072831"/>
            <a:ext cx="7555842" cy="3482406"/>
            <a:chOff x="0" y="0"/>
            <a:chExt cx="406400" cy="1873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7931">
                <a:alpha val="800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492453" y="8749784"/>
            <a:ext cx="1296375" cy="1196654"/>
          </a:xfrm>
          <a:custGeom>
            <a:avLst/>
            <a:gdLst/>
            <a:ahLst/>
            <a:cxnLst/>
            <a:rect l="l" t="t" r="r" b="b"/>
            <a:pathLst>
              <a:path w="1296375" h="1196654">
                <a:moveTo>
                  <a:pt x="0" y="0"/>
                </a:moveTo>
                <a:lnTo>
                  <a:pt x="1296376" y="0"/>
                </a:lnTo>
                <a:lnTo>
                  <a:pt x="1296376" y="1196654"/>
                </a:lnTo>
                <a:lnTo>
                  <a:pt x="0" y="1196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5853991" y="1028700"/>
            <a:ext cx="11405309" cy="2045353"/>
            <a:chOff x="0" y="0"/>
            <a:chExt cx="15207079" cy="272713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525"/>
              <a:ext cx="15207079" cy="1628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89"/>
                </a:lnSpc>
              </a:pPr>
              <a:r>
                <a:rPr lang="en-US" sz="8074" spc="250">
                  <a:solidFill>
                    <a:srgbClr val="2B2B2B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ΟΙ ΥΠΗΡΕΣΙΕΣ ΜΑΣ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65984"/>
              <a:ext cx="15207079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2B2B2B"/>
                  </a:solidFill>
                  <a:latin typeface="Advent Pro"/>
                  <a:ea typeface="Advent Pro"/>
                  <a:cs typeface="Advent Pro"/>
                  <a:sym typeface="Advent Pro"/>
                </a:rPr>
                <a:t>ΤΙ ΠΡΟΣΦΕΡΟΥΜΕ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594198" y="-132189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6316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28575"/>
              <a:ext cx="758092" cy="281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4230" y="9227502"/>
            <a:ext cx="5765006" cy="1090295"/>
            <a:chOff x="0" y="0"/>
            <a:chExt cx="7686674" cy="145372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686674" cy="1453727"/>
              <a:chOff x="0" y="0"/>
              <a:chExt cx="1049690" cy="19852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49690" cy="198521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98521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98521"/>
                    </a:lnTo>
                    <a:lnTo>
                      <a:pt x="0" y="19852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6316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28575"/>
                <a:ext cx="795690" cy="227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942883" y="485140"/>
              <a:ext cx="269828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Step by Step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51815" y="9102200"/>
            <a:ext cx="1037873" cy="962472"/>
          </a:xfrm>
          <a:custGeom>
            <a:avLst/>
            <a:gdLst/>
            <a:ahLst/>
            <a:cxnLst/>
            <a:rect l="l" t="t" r="r" b="b"/>
            <a:pathLst>
              <a:path w="1037873" h="962472">
                <a:moveTo>
                  <a:pt x="0" y="0"/>
                </a:moveTo>
                <a:lnTo>
                  <a:pt x="1037873" y="0"/>
                </a:lnTo>
                <a:lnTo>
                  <a:pt x="1037873" y="962471"/>
                </a:lnTo>
                <a:lnTo>
                  <a:pt x="0" y="962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1028700"/>
            <a:ext cx="11988230" cy="2069533"/>
            <a:chOff x="0" y="0"/>
            <a:chExt cx="15984307" cy="275937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15984307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9"/>
                </a:lnSpc>
              </a:pPr>
              <a:r>
                <a:rPr lang="en-US" sz="8499" spc="263">
                  <a:solidFill>
                    <a:srgbClr val="FFFFFF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THE CREATIVE PROCESS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98223"/>
              <a:ext cx="12908144" cy="76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 of Building a Website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32503" y="5143500"/>
            <a:ext cx="14822994" cy="3161945"/>
            <a:chOff x="0" y="0"/>
            <a:chExt cx="19763992" cy="421592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131331" cy="1431167"/>
              <a:chOff x="0" y="0"/>
              <a:chExt cx="618535" cy="2827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18535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618535" h="282700">
                    <a:moveTo>
                      <a:pt x="0" y="0"/>
                    </a:moveTo>
                    <a:lnTo>
                      <a:pt x="618535" y="0"/>
                    </a:lnTo>
                    <a:lnTo>
                      <a:pt x="618535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E47931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618535" cy="349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1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234482" y="0"/>
              <a:ext cx="3199579" cy="1431167"/>
              <a:chOff x="0" y="0"/>
              <a:chExt cx="632016" cy="2827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2016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632016" h="282700">
                    <a:moveTo>
                      <a:pt x="0" y="0"/>
                    </a:moveTo>
                    <a:lnTo>
                      <a:pt x="632016" y="0"/>
                    </a:lnTo>
                    <a:lnTo>
                      <a:pt x="632016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163165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66675"/>
                <a:ext cx="632016" cy="349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2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8538961" y="0"/>
              <a:ext cx="3199579" cy="1431167"/>
              <a:chOff x="0" y="0"/>
              <a:chExt cx="632016" cy="2827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2016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632016" h="282700">
                    <a:moveTo>
                      <a:pt x="0" y="0"/>
                    </a:moveTo>
                    <a:lnTo>
                      <a:pt x="632016" y="0"/>
                    </a:lnTo>
                    <a:lnTo>
                      <a:pt x="632016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E47931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66675"/>
                <a:ext cx="632016" cy="349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3</a:t>
                </a: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2713039" y="0"/>
              <a:ext cx="3028960" cy="1431167"/>
              <a:chOff x="0" y="0"/>
              <a:chExt cx="598313" cy="2827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98313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598313" h="282700">
                    <a:moveTo>
                      <a:pt x="0" y="0"/>
                    </a:moveTo>
                    <a:lnTo>
                      <a:pt x="598313" y="0"/>
                    </a:lnTo>
                    <a:lnTo>
                      <a:pt x="598313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1C2B52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66675"/>
                <a:ext cx="598313" cy="349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4</a:t>
                </a:r>
              </a:p>
            </p:txBody>
          </p:sp>
        </p:grpSp>
        <p:sp>
          <p:nvSpPr>
            <p:cNvPr id="27" name="AutoShape 27"/>
            <p:cNvSpPr/>
            <p:nvPr/>
          </p:nvSpPr>
          <p:spPr>
            <a:xfrm>
              <a:off x="3131331" y="715584"/>
              <a:ext cx="1103151" cy="0"/>
            </a:xfrm>
            <a:prstGeom prst="line">
              <a:avLst/>
            </a:prstGeom>
            <a:ln w="12700" cap="flat">
              <a:solidFill>
                <a:srgbClr val="4298A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434061" y="715584"/>
              <a:ext cx="1104900" cy="0"/>
            </a:xfrm>
            <a:prstGeom prst="line">
              <a:avLst/>
            </a:prstGeom>
            <a:ln w="12700" cap="flat">
              <a:solidFill>
                <a:srgbClr val="4298A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11738540" y="715584"/>
              <a:ext cx="974499" cy="0"/>
            </a:xfrm>
            <a:prstGeom prst="line">
              <a:avLst/>
            </a:prstGeom>
            <a:ln w="12700" cap="flat">
              <a:solidFill>
                <a:srgbClr val="4298AB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0" name="Group 30"/>
            <p:cNvGrpSpPr/>
            <p:nvPr/>
          </p:nvGrpSpPr>
          <p:grpSpPr>
            <a:xfrm>
              <a:off x="16700908" y="0"/>
              <a:ext cx="3063083" cy="1431167"/>
              <a:chOff x="0" y="0"/>
              <a:chExt cx="605054" cy="2827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05054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605054" h="282700">
                    <a:moveTo>
                      <a:pt x="0" y="0"/>
                    </a:moveTo>
                    <a:lnTo>
                      <a:pt x="605054" y="0"/>
                    </a:lnTo>
                    <a:lnTo>
                      <a:pt x="605054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E47931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66675"/>
                <a:ext cx="605054" cy="349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5</a:t>
                </a:r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15726409" y="715584"/>
              <a:ext cx="974499" cy="0"/>
            </a:xfrm>
            <a:prstGeom prst="line">
              <a:avLst/>
            </a:prstGeom>
            <a:ln w="12700" cap="flat">
              <a:solidFill>
                <a:srgbClr val="4298A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2023907"/>
              <a:ext cx="3301951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Συγκέντρωση Απαιτήσεων και Επικοινωνία με τον Πελάτη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379508" y="2023907"/>
              <a:ext cx="2909526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Σχεδιασμός στο Χέρι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538961" y="2023907"/>
              <a:ext cx="3301951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Δημιουργία Ψηφιακού Mockup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2B2B2B"/>
                </a:solidFill>
                <a:latin typeface="Open Sans 2"/>
                <a:ea typeface="Open Sans 2"/>
                <a:cs typeface="Open Sans 2"/>
                <a:sym typeface="Open Sans 2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610667" y="2023907"/>
              <a:ext cx="3421384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Παρουσίαση στον Πελάτη και Ανατροφοδότηση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6700908" y="2023907"/>
              <a:ext cx="2960712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Παράδοση και Εκπαίδευση</a:t>
              </a:r>
            </a:p>
          </p:txBody>
        </p:sp>
      </p:grpSp>
      <p:sp>
        <p:nvSpPr>
          <p:cNvPr id="39" name="Freeform 39"/>
          <p:cNvSpPr/>
          <p:nvPr/>
        </p:nvSpPr>
        <p:spPr>
          <a:xfrm rot="-5400000">
            <a:off x="14807651" y="-232489"/>
            <a:ext cx="10287000" cy="8986068"/>
          </a:xfrm>
          <a:custGeom>
            <a:avLst/>
            <a:gdLst/>
            <a:ahLst/>
            <a:cxnLst/>
            <a:rect l="l" t="t" r="r" b="b"/>
            <a:pathLst>
              <a:path w="10287000" h="8986068">
                <a:moveTo>
                  <a:pt x="0" y="0"/>
                </a:moveTo>
                <a:lnTo>
                  <a:pt x="10287000" y="0"/>
                </a:lnTo>
                <a:lnTo>
                  <a:pt x="10287000" y="8986068"/>
                </a:lnTo>
                <a:lnTo>
                  <a:pt x="0" y="8986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333" b="-83333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061528" y="3214763"/>
            <a:ext cx="12164941" cy="4412223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63165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3203935" cy="1247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5" y="3372521"/>
            <a:ext cx="11622449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FOR WORK!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25840" y="5168476"/>
            <a:ext cx="9215471" cy="258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9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Μέσ</a:t>
            </a:r>
            <a:r>
              <a:rPr lang="en-US" sz="2069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α στην παρουσίαση υπάρχουν σύνδεσμοι που θα σας βοηθήσουν στην υλοποίηση του workshop</a:t>
            </a:r>
          </a:p>
          <a:p>
            <a:pPr algn="ctr">
              <a:lnSpc>
                <a:spcPts val="2896"/>
              </a:lnSpc>
            </a:pPr>
            <a:endParaRPr lang="en-US" sz="2069" dirty="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ctr">
              <a:lnSpc>
                <a:spcPts val="2896"/>
              </a:lnSpc>
            </a:pPr>
            <a:r>
              <a:rPr lang="en-US" sz="2069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Μη</a:t>
            </a:r>
            <a:r>
              <a:rPr lang="en-US" sz="2069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069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διστάσετε</a:t>
            </a:r>
            <a:r>
              <a:rPr lang="en-US" sz="2069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να </a:t>
            </a:r>
            <a:r>
              <a:rPr lang="en-US" sz="2069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κάνετε</a:t>
            </a:r>
            <a:r>
              <a:rPr lang="en-US" sz="2069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069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ερωτήσεις</a:t>
            </a:r>
            <a:r>
              <a:rPr lang="en-US" sz="2069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!!</a:t>
            </a:r>
          </a:p>
          <a:p>
            <a:pPr algn="ctr">
              <a:lnSpc>
                <a:spcPts val="2896"/>
              </a:lnSpc>
            </a:pPr>
            <a:br>
              <a:rPr lang="en-US" sz="2069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</a:br>
            <a:r>
              <a:rPr lang="en-US" sz="2069" dirty="0">
                <a:solidFill>
                  <a:schemeClr val="bg1"/>
                </a:solidFill>
                <a:latin typeface="Agrandir"/>
                <a:ea typeface="Agrandir"/>
                <a:cs typeface="Agrandir"/>
                <a:sym typeface="Agrandi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</a:t>
            </a:r>
            <a:endParaRPr lang="en-US" sz="2069" dirty="0">
              <a:solidFill>
                <a:schemeClr val="bg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ctr">
              <a:lnSpc>
                <a:spcPts val="2896"/>
              </a:lnSpc>
              <a:spcBef>
                <a:spcPct val="0"/>
              </a:spcBef>
            </a:pPr>
            <a:endParaRPr lang="en-US" sz="2069" dirty="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610130" y="7705715"/>
            <a:ext cx="2231819" cy="2231819"/>
          </a:xfrm>
          <a:custGeom>
            <a:avLst/>
            <a:gdLst/>
            <a:ahLst/>
            <a:cxnLst/>
            <a:rect l="l" t="t" r="r" b="b"/>
            <a:pathLst>
              <a:path w="2231819" h="2231819">
                <a:moveTo>
                  <a:pt x="0" y="0"/>
                </a:moveTo>
                <a:lnTo>
                  <a:pt x="2231819" y="0"/>
                </a:lnTo>
                <a:lnTo>
                  <a:pt x="2231819" y="2231819"/>
                </a:lnTo>
                <a:lnTo>
                  <a:pt x="0" y="2231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1000" y="0"/>
            <a:ext cx="10287000" cy="102870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5009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7198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516631"/>
            <a:ext cx="3392390" cy="1457096"/>
          </a:xfrm>
          <a:custGeom>
            <a:avLst/>
            <a:gdLst/>
            <a:ahLst/>
            <a:cxnLst/>
            <a:rect l="l" t="t" r="r" b="b"/>
            <a:pathLst>
              <a:path w="3392390" h="1457096">
                <a:moveTo>
                  <a:pt x="0" y="0"/>
                </a:moveTo>
                <a:lnTo>
                  <a:pt x="3392390" y="0"/>
                </a:lnTo>
                <a:lnTo>
                  <a:pt x="3392390" y="1457096"/>
                </a:lnTo>
                <a:lnTo>
                  <a:pt x="0" y="145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573041" y="7653940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7931">
                <a:alpha val="8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971655" y="7956320"/>
            <a:ext cx="1995946" cy="1995946"/>
          </a:xfrm>
          <a:custGeom>
            <a:avLst/>
            <a:gdLst/>
            <a:ahLst/>
            <a:cxnLst/>
            <a:rect l="l" t="t" r="r" b="b"/>
            <a:pathLst>
              <a:path w="1995946" h="1995946">
                <a:moveTo>
                  <a:pt x="0" y="0"/>
                </a:moveTo>
                <a:lnTo>
                  <a:pt x="1995946" y="0"/>
                </a:lnTo>
                <a:lnTo>
                  <a:pt x="1995946" y="1995946"/>
                </a:lnTo>
                <a:lnTo>
                  <a:pt x="0" y="199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678025"/>
            <a:ext cx="889041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 WITH US.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14844" y="3879581"/>
            <a:ext cx="7417853" cy="5515562"/>
            <a:chOff x="-18475" y="-366840"/>
            <a:chExt cx="9890471" cy="6715570"/>
          </a:xfrm>
        </p:grpSpPr>
        <p:sp>
          <p:nvSpPr>
            <p:cNvPr id="14" name="TextBox 14"/>
            <p:cNvSpPr txBox="1"/>
            <p:nvPr/>
          </p:nvSpPr>
          <p:spPr>
            <a:xfrm>
              <a:off x="36946" y="-366840"/>
              <a:ext cx="9835050" cy="846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 dirty="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Email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473" y="364172"/>
              <a:ext cx="983505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en-US" sz="3399" b="1" dirty="0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softmindsknp@gmail.com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473" y="3222855"/>
              <a:ext cx="9835050" cy="846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 dirty="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Social Media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18475" y="3964732"/>
              <a:ext cx="9835050" cy="704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en-US" sz="3399" b="1" u="none" dirty="0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@</a:t>
              </a:r>
              <a:r>
                <a:rPr lang="en-US" sz="3399" b="1" u="none" dirty="0" err="1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softmindsk</a:t>
              </a:r>
              <a:endParaRPr lang="en-US" sz="3399" b="1" u="none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473" y="4880047"/>
              <a:ext cx="9835050" cy="846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 dirty="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Call us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643880"/>
              <a:ext cx="983505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r>
                <a:rPr lang="en-US" sz="3399" b="1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+30 698 381 1496</a:t>
              </a:r>
            </a:p>
          </p:txBody>
        </p:sp>
      </p:grp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E0C4EE20-284F-4318-B87B-C90771361D24}"/>
              </a:ext>
            </a:extLst>
          </p:cNvPr>
          <p:cNvSpPr/>
          <p:nvPr/>
        </p:nvSpPr>
        <p:spPr>
          <a:xfrm>
            <a:off x="914400" y="5965195"/>
            <a:ext cx="2823209" cy="615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99" b="1" dirty="0">
                <a:solidFill>
                  <a:schemeClr val="bg1"/>
                </a:solidFill>
                <a:latin typeface="Ubuntu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softminds</a:t>
            </a:r>
            <a:r>
              <a:rPr lang="en-US" sz="3399" b="1" dirty="0">
                <a:solidFill>
                  <a:schemeClr val="bg1"/>
                </a:solidFill>
                <a:latin typeface="Ubuntu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3399" b="1" dirty="0">
                <a:solidFill>
                  <a:schemeClr val="bg1"/>
                </a:solidFill>
                <a:latin typeface="Ubuntu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</a:t>
            </a:r>
            <a:endParaRPr lang="en-US" sz="3399" b="1" dirty="0">
              <a:solidFill>
                <a:schemeClr val="bg1"/>
              </a:solidFill>
              <a:latin typeface="Ubuntu 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9E270F87-11A2-455C-9F07-BBB87B000B2E}"/>
              </a:ext>
            </a:extLst>
          </p:cNvPr>
          <p:cNvSpPr txBox="1"/>
          <p:nvPr/>
        </p:nvSpPr>
        <p:spPr>
          <a:xfrm>
            <a:off x="1014845" y="5369408"/>
            <a:ext cx="7376287" cy="57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Website</a:t>
            </a:r>
            <a:endParaRPr lang="en-US" sz="3399" u="none" dirty="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887798"/>
            <a:ext cx="9705374" cy="2399202"/>
            <a:chOff x="0" y="0"/>
            <a:chExt cx="12940498" cy="3198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40538" cy="3198876"/>
            </a:xfrm>
            <a:custGeom>
              <a:avLst/>
              <a:gdLst/>
              <a:ahLst/>
              <a:cxnLst/>
              <a:rect l="l" t="t" r="r" b="b"/>
              <a:pathLst>
                <a:path w="12940538" h="3198876">
                  <a:moveTo>
                    <a:pt x="0" y="0"/>
                  </a:moveTo>
                  <a:lnTo>
                    <a:pt x="12940538" y="0"/>
                  </a:lnTo>
                  <a:lnTo>
                    <a:pt x="12140819" y="3198876"/>
                  </a:lnTo>
                  <a:lnTo>
                    <a:pt x="0" y="3198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52614" y="0"/>
            <a:ext cx="8235386" cy="10287000"/>
            <a:chOff x="0" y="0"/>
            <a:chExt cx="10980514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80547" cy="13716000"/>
            </a:xfrm>
            <a:custGeom>
              <a:avLst/>
              <a:gdLst/>
              <a:ahLst/>
              <a:cxnLst/>
              <a:rect l="l" t="t" r="r" b="b"/>
              <a:pathLst>
                <a:path w="10980547" h="13716000">
                  <a:moveTo>
                    <a:pt x="3429000" y="0"/>
                  </a:moveTo>
                  <a:lnTo>
                    <a:pt x="10980547" y="0"/>
                  </a:lnTo>
                  <a:lnTo>
                    <a:pt x="10980547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-44815" r="-5912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735987" y="2811780"/>
            <a:ext cx="2531745" cy="7475220"/>
            <a:chOff x="0" y="0"/>
            <a:chExt cx="3375660" cy="9966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5660" cy="9966960"/>
            </a:xfrm>
            <a:custGeom>
              <a:avLst/>
              <a:gdLst/>
              <a:ahLst/>
              <a:cxnLst/>
              <a:rect l="l" t="t" r="r" b="b"/>
              <a:pathLst>
                <a:path w="3375660" h="9966960">
                  <a:moveTo>
                    <a:pt x="2491740" y="0"/>
                  </a:moveTo>
                  <a:lnTo>
                    <a:pt x="3375660" y="0"/>
                  </a:lnTo>
                  <a:lnTo>
                    <a:pt x="883920" y="9966960"/>
                  </a:lnTo>
                  <a:lnTo>
                    <a:pt x="0" y="9966960"/>
                  </a:lnTo>
                  <a:lnTo>
                    <a:pt x="24917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267732" y="0"/>
            <a:ext cx="5306748" cy="2811780"/>
            <a:chOff x="0" y="0"/>
            <a:chExt cx="7075664" cy="3749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75678" cy="3749040"/>
            </a:xfrm>
            <a:custGeom>
              <a:avLst/>
              <a:gdLst/>
              <a:ahLst/>
              <a:cxnLst/>
              <a:rect l="l" t="t" r="r" b="b"/>
              <a:pathLst>
                <a:path w="7075678" h="3749040">
                  <a:moveTo>
                    <a:pt x="0" y="3749040"/>
                  </a:moveTo>
                  <a:lnTo>
                    <a:pt x="937260" y="0"/>
                  </a:lnTo>
                  <a:lnTo>
                    <a:pt x="7075678" y="0"/>
                  </a:lnTo>
                  <a:lnTo>
                    <a:pt x="6138418" y="3749040"/>
                  </a:lnTo>
                  <a:close/>
                </a:path>
              </a:pathLst>
            </a:custGeom>
            <a:solidFill>
              <a:srgbClr val="16316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022002" y="660918"/>
            <a:ext cx="5610819" cy="1489944"/>
            <a:chOff x="0" y="0"/>
            <a:chExt cx="7481092" cy="19865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81062" cy="1986534"/>
            </a:xfrm>
            <a:custGeom>
              <a:avLst/>
              <a:gdLst/>
              <a:ahLst/>
              <a:cxnLst/>
              <a:rect l="l" t="t" r="r" b="b"/>
              <a:pathLst>
                <a:path w="7481062" h="1986534">
                  <a:moveTo>
                    <a:pt x="0" y="1986534"/>
                  </a:moveTo>
                  <a:lnTo>
                    <a:pt x="496697" y="0"/>
                  </a:lnTo>
                  <a:lnTo>
                    <a:pt x="7481062" y="0"/>
                  </a:lnTo>
                  <a:lnTo>
                    <a:pt x="6984492" y="1986534"/>
                  </a:lnTo>
                  <a:close/>
                </a:path>
              </a:pathLst>
            </a:custGeom>
            <a:solidFill>
              <a:srgbClr val="E47931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3299953"/>
            <a:ext cx="8236043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10"/>
              </a:lnSpc>
              <a:spcBef>
                <a:spcPct val="0"/>
              </a:spcBef>
            </a:pPr>
            <a:r>
              <a:rPr lang="en-US" sz="8925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671553"/>
            <a:ext cx="8236043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10"/>
              </a:lnSpc>
              <a:spcBef>
                <a:spcPct val="0"/>
              </a:spcBef>
            </a:pPr>
            <a:r>
              <a:rPr lang="en-US" sz="8925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</a:t>
            </a:r>
          </a:p>
        </p:txBody>
      </p:sp>
      <p:sp>
        <p:nvSpPr>
          <p:cNvPr id="14" name="Freeform 14"/>
          <p:cNvSpPr/>
          <p:nvPr/>
        </p:nvSpPr>
        <p:spPr>
          <a:xfrm>
            <a:off x="830871" y="632077"/>
            <a:ext cx="2918590" cy="1253590"/>
          </a:xfrm>
          <a:custGeom>
            <a:avLst/>
            <a:gdLst/>
            <a:ahLst/>
            <a:cxnLst/>
            <a:rect l="l" t="t" r="r" b="b"/>
            <a:pathLst>
              <a:path w="2918590" h="1253590">
                <a:moveTo>
                  <a:pt x="0" y="0"/>
                </a:moveTo>
                <a:lnTo>
                  <a:pt x="2918590" y="0"/>
                </a:lnTo>
                <a:lnTo>
                  <a:pt x="2918590" y="1253590"/>
                </a:lnTo>
                <a:lnTo>
                  <a:pt x="0" y="1253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5976478"/>
            <a:ext cx="1943100" cy="1032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Soft Minds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ΚΟΙΝΣΕΠ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292</Words>
  <Application>Microsoft Office PowerPoint</Application>
  <PresentationFormat>Προσαρμογή</PresentationFormat>
  <Paragraphs>76</Paragraphs>
  <Slides>9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11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9</vt:i4>
      </vt:variant>
    </vt:vector>
  </HeadingPairs>
  <TitlesOfParts>
    <vt:vector size="21" baseType="lpstr">
      <vt:lpstr>Advent Pro</vt:lpstr>
      <vt:lpstr>Ubuntu</vt:lpstr>
      <vt:lpstr>Open Sans 2</vt:lpstr>
      <vt:lpstr>Open Sans 1 Bold</vt:lpstr>
      <vt:lpstr>Montserrat Bold</vt:lpstr>
      <vt:lpstr>Arial</vt:lpstr>
      <vt:lpstr>Open Sans 1</vt:lpstr>
      <vt:lpstr>Didact Gothic</vt:lpstr>
      <vt:lpstr>Ubuntu Bold</vt:lpstr>
      <vt:lpstr>Calibri</vt:lpstr>
      <vt:lpstr>Agrandir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Red Maroon White Geometric Style</dc:title>
  <cp:lastModifiedBy>Marianna Vouraki</cp:lastModifiedBy>
  <cp:revision>3</cp:revision>
  <dcterms:created xsi:type="dcterms:W3CDTF">2006-08-16T00:00:00Z</dcterms:created>
  <dcterms:modified xsi:type="dcterms:W3CDTF">2024-11-26T23:58:14Z</dcterms:modified>
  <dc:identifier>DAGXmwxJ8X4</dc:identifier>
</cp:coreProperties>
</file>